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06B6-5C30-48D1-857C-682BDA9BE5CE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D91D-032B-4C67-8918-51F7EA6AD68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EUKARYOTEN: Schimmels.</a:t>
            </a:r>
          </a:p>
        </p:txBody>
      </p:sp>
      <p:sp>
        <p:nvSpPr>
          <p:cNvPr id="1843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488"/>
          </a:xfrm>
        </p:spPr>
        <p:txBody>
          <a:bodyPr/>
          <a:lstStyle/>
          <a:p>
            <a:pPr eaLnBrk="1" hangingPunct="1"/>
            <a:r>
              <a:rPr lang="nl-NL" smtClean="0">
                <a:solidFill>
                  <a:srgbClr val="FF0000"/>
                </a:solidFill>
              </a:rPr>
              <a:t>Heterotroof</a:t>
            </a:r>
          </a:p>
          <a:p>
            <a:pPr eaLnBrk="1" hangingPunct="1"/>
            <a:r>
              <a:rPr lang="nl-NL" smtClean="0"/>
              <a:t>Cellen </a:t>
            </a:r>
            <a:r>
              <a:rPr lang="nl-NL" smtClean="0">
                <a:solidFill>
                  <a:srgbClr val="FF0000"/>
                </a:solidFill>
              </a:rPr>
              <a:t>10-100 µm</a:t>
            </a:r>
            <a:r>
              <a:rPr lang="nl-NL" smtClean="0"/>
              <a:t>.</a:t>
            </a:r>
          </a:p>
          <a:p>
            <a:pPr eaLnBrk="1" hangingPunct="1"/>
            <a:r>
              <a:rPr lang="nl-NL" smtClean="0"/>
              <a:t>Celkern</a:t>
            </a:r>
          </a:p>
          <a:p>
            <a:pPr eaLnBrk="1" hangingPunct="1"/>
            <a:r>
              <a:rPr lang="nl-NL" smtClean="0"/>
              <a:t>Celwand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Géén bladgroen</a:t>
            </a:r>
          </a:p>
          <a:p>
            <a:pPr eaLnBrk="1" hangingPunct="1"/>
            <a:r>
              <a:rPr lang="nl-NL" smtClean="0"/>
              <a:t>Alleen sommige paddenstoelen zijn giftig</a:t>
            </a:r>
          </a:p>
          <a:p>
            <a:pPr eaLnBrk="1" hangingPunct="1"/>
            <a:r>
              <a:rPr lang="nl-NL" smtClean="0"/>
              <a:t>Het zijn reducenten.</a:t>
            </a:r>
          </a:p>
        </p:txBody>
      </p:sp>
      <p:pic>
        <p:nvPicPr>
          <p:cNvPr id="18436" name="Picture 2" descr="H:\DATA\FOTO'S 3 START PP'S\P1000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565400"/>
            <a:ext cx="2803525" cy="2946400"/>
          </a:xfrm>
        </p:spPr>
      </p:pic>
    </p:spTree>
    <p:extLst>
      <p:ext uri="{BB962C8B-B14F-4D97-AF65-F5344CB8AC3E}">
        <p14:creationId xmlns:p14="http://schemas.microsoft.com/office/powerpoint/2010/main" val="39231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INDELING DIERENRIJK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Eencellige dieren</a:t>
            </a:r>
          </a:p>
          <a:p>
            <a:r>
              <a:rPr lang="nl-NL" dirty="0" smtClean="0"/>
              <a:t>Sponzen</a:t>
            </a:r>
          </a:p>
          <a:p>
            <a:r>
              <a:rPr lang="nl-NL" dirty="0" smtClean="0"/>
              <a:t>Holtedieren</a:t>
            </a:r>
          </a:p>
          <a:p>
            <a:r>
              <a:rPr lang="nl-NL" dirty="0" smtClean="0"/>
              <a:t>Platwormen</a:t>
            </a:r>
          </a:p>
          <a:p>
            <a:r>
              <a:rPr lang="nl-NL" dirty="0" smtClean="0"/>
              <a:t>Rondwormen</a:t>
            </a:r>
          </a:p>
          <a:p>
            <a:r>
              <a:rPr lang="nl-NL" dirty="0" smtClean="0"/>
              <a:t>Ringwormen</a:t>
            </a:r>
          </a:p>
          <a:p>
            <a:r>
              <a:rPr lang="nl-NL" dirty="0" smtClean="0"/>
              <a:t>Weekdieren</a:t>
            </a:r>
          </a:p>
          <a:p>
            <a:r>
              <a:rPr lang="nl-NL" dirty="0" smtClean="0"/>
              <a:t>Geleedpotigen</a:t>
            </a:r>
          </a:p>
          <a:p>
            <a:r>
              <a:rPr lang="nl-NL" dirty="0" smtClean="0"/>
              <a:t>Stekelhuidigen</a:t>
            </a:r>
          </a:p>
          <a:p>
            <a:r>
              <a:rPr lang="nl-NL" dirty="0" smtClean="0"/>
              <a:t>Gewervelden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Bekijk blz. 130 en 131</a:t>
            </a:r>
          </a:p>
          <a:p>
            <a:r>
              <a:rPr lang="nl-NL" sz="2400" dirty="0" smtClean="0"/>
              <a:t>Verdere indeling in 10 groepen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4638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Eencellige dieren en geleedpotigen</a:t>
            </a:r>
          </a:p>
        </p:txBody>
      </p:sp>
      <p:pic>
        <p:nvPicPr>
          <p:cNvPr id="28675" name="Picture 2" descr="H:\DATA\FOTO'S 3 START PP'S\P1000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28813"/>
            <a:ext cx="4495800" cy="4214812"/>
          </a:xfrm>
        </p:spPr>
      </p:pic>
      <p:pic>
        <p:nvPicPr>
          <p:cNvPr id="28676" name="Picture 3" descr="H:\DATA\FOTO'S 3 START PP'S\P10009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28813"/>
            <a:ext cx="449580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Metamorfose.</a:t>
            </a:r>
          </a:p>
        </p:txBody>
      </p:sp>
      <p:pic>
        <p:nvPicPr>
          <p:cNvPr id="29699" name="Picture 2" descr="H:\DATA\FOTO'S 3 START PP'S\P1000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953"/>
          <a:stretch>
            <a:fillRect/>
          </a:stretch>
        </p:blipFill>
        <p:spPr>
          <a:xfrm>
            <a:off x="779463" y="2101850"/>
            <a:ext cx="2928937" cy="4024313"/>
          </a:xfrm>
        </p:spPr>
      </p:pic>
      <p:pic>
        <p:nvPicPr>
          <p:cNvPr id="29700" name="Picture 3" descr="H:\DATA\FOTO'S 3 START PP'S\P10009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2317750"/>
            <a:ext cx="2855913" cy="3808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Metamorfose-2</a:t>
            </a:r>
          </a:p>
        </p:txBody>
      </p:sp>
      <p:pic>
        <p:nvPicPr>
          <p:cNvPr id="30723" name="Picture 2" descr="H:\DATA\FOTO'S 3 START PP'S\P10009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2317750"/>
            <a:ext cx="2855912" cy="3808413"/>
          </a:xfrm>
        </p:spPr>
      </p:pic>
      <p:pic>
        <p:nvPicPr>
          <p:cNvPr id="30724" name="Picture 3" descr="H:\DATA\FOTO'S 3 START PP'S\P1000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2239963"/>
            <a:ext cx="29146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Gewervelden </a:t>
            </a:r>
            <a:r>
              <a:rPr lang="nl-NL" sz="3200" smtClean="0"/>
              <a:t>steeds ingewikkelder</a:t>
            </a:r>
            <a:r>
              <a:rPr lang="nl-NL" smtClean="0"/>
              <a:t>.</a:t>
            </a:r>
          </a:p>
        </p:txBody>
      </p:sp>
      <p:pic>
        <p:nvPicPr>
          <p:cNvPr id="31747" name="Picture 2" descr="H:\DATA\FOTO'S 3 START PP'S\P10009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85875"/>
            <a:ext cx="3562350" cy="5013325"/>
          </a:xfrm>
        </p:spPr>
      </p:pic>
      <p:sp>
        <p:nvSpPr>
          <p:cNvPr id="31748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5043488"/>
          </a:xfrm>
        </p:spPr>
        <p:txBody>
          <a:bodyPr/>
          <a:lstStyle/>
          <a:p>
            <a:pPr eaLnBrk="1" hangingPunct="1"/>
            <a:r>
              <a:rPr lang="nl-NL" smtClean="0"/>
              <a:t>Waterdier </a:t>
            </a:r>
            <a:r>
              <a:rPr lang="nl-NL" smtClean="0">
                <a:sym typeface="Wingdings" pitchFamily="2" charset="2"/>
              </a:rPr>
              <a:t> landdier.</a:t>
            </a:r>
          </a:p>
          <a:p>
            <a:pPr eaLnBrk="1" hangingPunct="1"/>
            <a:r>
              <a:rPr lang="nl-NL" smtClean="0">
                <a:sym typeface="Wingdings" pitchFamily="2" charset="2"/>
              </a:rPr>
              <a:t>Uitwendige  inwendige bevruchting.</a:t>
            </a:r>
            <a:endParaRPr lang="nl-NL" smtClean="0"/>
          </a:p>
          <a:p>
            <a:pPr eaLnBrk="1" hangingPunct="1"/>
            <a:r>
              <a:rPr lang="nl-NL" smtClean="0"/>
              <a:t>Koud- </a:t>
            </a:r>
            <a:r>
              <a:rPr lang="nl-NL" smtClean="0">
                <a:sym typeface="Wingdings" pitchFamily="2" charset="2"/>
              </a:rPr>
              <a:t> warmbloedig.</a:t>
            </a:r>
          </a:p>
          <a:p>
            <a:pPr eaLnBrk="1" hangingPunct="1"/>
            <a:r>
              <a:rPr lang="nl-NL" smtClean="0">
                <a:sym typeface="Wingdings" pitchFamily="2" charset="2"/>
              </a:rPr>
              <a:t>Eieren  levendbarend.</a:t>
            </a:r>
          </a:p>
          <a:p>
            <a:pPr eaLnBrk="1" hangingPunct="1"/>
            <a:r>
              <a:rPr lang="nl-NL" smtClean="0">
                <a:sym typeface="Wingdings" pitchFamily="2" charset="2"/>
              </a:rPr>
              <a:t>Enkele  dubbele bloedsomloop.</a:t>
            </a:r>
          </a:p>
          <a:p>
            <a:pPr eaLnBrk="1" hangingPunct="1"/>
            <a:r>
              <a:rPr lang="nl-NL" smtClean="0">
                <a:sym typeface="Wingdings" pitchFamily="2" charset="2"/>
              </a:rPr>
              <a:t>Betere ledematen.</a:t>
            </a:r>
          </a:p>
          <a:p>
            <a:pPr eaLnBrk="1" hangingPunct="1"/>
            <a:r>
              <a:rPr lang="nl-NL" smtClean="0">
                <a:sym typeface="Wingdings" pitchFamily="2" charset="2"/>
              </a:rPr>
              <a:t>Meer vaardigheden.</a:t>
            </a:r>
          </a:p>
          <a:p>
            <a:pPr eaLnBrk="1" hangingPunct="1"/>
            <a:r>
              <a:rPr lang="nl-NL" smtClean="0">
                <a:sym typeface="Wingdings" pitchFamily="2" charset="2"/>
              </a:rPr>
              <a:t>Hogere intelligentie.</a:t>
            </a:r>
          </a:p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Virussen.</a:t>
            </a:r>
          </a:p>
        </p:txBody>
      </p:sp>
      <p:sp>
        <p:nvSpPr>
          <p:cNvPr id="32771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72050"/>
          </a:xfrm>
        </p:spPr>
        <p:txBody>
          <a:bodyPr/>
          <a:lstStyle/>
          <a:p>
            <a:pPr eaLnBrk="1" hangingPunct="1"/>
            <a:r>
              <a:rPr lang="nl-NL" smtClean="0"/>
              <a:t>Vallen buiten de 4 rijken:</a:t>
            </a:r>
          </a:p>
          <a:p>
            <a:pPr eaLnBrk="1" hangingPunct="1">
              <a:buFont typeface="Arial" charset="0"/>
              <a:buNone/>
            </a:pPr>
            <a:r>
              <a:rPr lang="nl-NL" smtClean="0"/>
              <a:t>	1. geen levenskenmerken.</a:t>
            </a:r>
          </a:p>
          <a:p>
            <a:pPr eaLnBrk="1" hangingPunct="1">
              <a:buFont typeface="Arial" charset="0"/>
              <a:buNone/>
            </a:pPr>
            <a:r>
              <a:rPr lang="nl-NL" smtClean="0"/>
              <a:t>	2. kunnen zichzelf niet voortplanten.</a:t>
            </a:r>
          </a:p>
          <a:p>
            <a:pPr eaLnBrk="1" hangingPunct="1">
              <a:buFont typeface="Arial" charset="0"/>
              <a:buNone/>
            </a:pPr>
            <a:r>
              <a:rPr lang="nl-NL" smtClean="0"/>
              <a:t>	3. bestaan niet uit cellen.</a:t>
            </a:r>
          </a:p>
          <a:p>
            <a:pPr eaLnBrk="1" hangingPunct="1"/>
            <a:r>
              <a:rPr lang="nl-NL" smtClean="0"/>
              <a:t>0,1 µm of kleiner.</a:t>
            </a:r>
          </a:p>
          <a:p>
            <a:pPr eaLnBrk="1" hangingPunct="1"/>
            <a:r>
              <a:rPr lang="nl-NL" smtClean="0"/>
              <a:t>Bouw: een eiwitmantel met daarin DNA of RNA.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Bv HIV en griepvirus.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276475"/>
            <a:ext cx="3206750" cy="3611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Schimmels en hun bouw.</a:t>
            </a:r>
          </a:p>
        </p:txBody>
      </p:sp>
      <p:sp>
        <p:nvSpPr>
          <p:cNvPr id="1945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nl-NL" dirty="0" smtClean="0"/>
              <a:t>De cellen vormen ‘draden’</a:t>
            </a:r>
          </a:p>
          <a:p>
            <a:pPr eaLnBrk="1" hangingPunct="1"/>
            <a:r>
              <a:rPr lang="nl-NL" dirty="0" smtClean="0"/>
              <a:t>Draden ook </a:t>
            </a:r>
            <a:r>
              <a:rPr lang="nl-NL" dirty="0" err="1" smtClean="0"/>
              <a:t>hyfen</a:t>
            </a:r>
            <a:r>
              <a:rPr lang="nl-NL" dirty="0" smtClean="0"/>
              <a:t> genoemd </a:t>
            </a:r>
          </a:p>
          <a:p>
            <a:pPr eaLnBrk="1" hangingPunct="1"/>
            <a:r>
              <a:rPr lang="nl-NL" dirty="0" smtClean="0"/>
              <a:t>Alle </a:t>
            </a:r>
            <a:r>
              <a:rPr lang="nl-NL" dirty="0" err="1" smtClean="0"/>
              <a:t>hyfen</a:t>
            </a:r>
            <a:r>
              <a:rPr lang="nl-NL" dirty="0" smtClean="0"/>
              <a:t> samen:  mycelium.</a:t>
            </a:r>
          </a:p>
          <a:p>
            <a:pPr eaLnBrk="1" hangingPunct="1"/>
            <a:r>
              <a:rPr lang="nl-NL" dirty="0" smtClean="0"/>
              <a:t>Ze planten zich voort met </a:t>
            </a:r>
            <a:r>
              <a:rPr lang="nl-NL" dirty="0" smtClean="0">
                <a:solidFill>
                  <a:srgbClr val="FF0000"/>
                </a:solidFill>
              </a:rPr>
              <a:t>sporen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/>
              <a:t>Sommigen vormen samengebalde </a:t>
            </a:r>
            <a:r>
              <a:rPr lang="nl-NL" dirty="0" err="1" smtClean="0"/>
              <a:t>hyfen</a:t>
            </a:r>
            <a:r>
              <a:rPr lang="nl-NL" dirty="0" smtClean="0"/>
              <a:t> = </a:t>
            </a:r>
            <a:r>
              <a:rPr lang="nl-NL" dirty="0" err="1" smtClean="0"/>
              <a:t>paddestoelen</a:t>
            </a:r>
            <a:endParaRPr lang="nl-NL" dirty="0" smtClean="0"/>
          </a:p>
          <a:p>
            <a:pPr eaLnBrk="1" hangingPunct="1"/>
            <a:r>
              <a:rPr lang="nl-NL" dirty="0" smtClean="0"/>
              <a:t>Sporen zijn haploïd</a:t>
            </a:r>
          </a:p>
          <a:p>
            <a:pPr eaLnBrk="1" hangingPunct="1"/>
            <a:r>
              <a:rPr lang="nl-NL" dirty="0" smtClean="0"/>
              <a:t>Lees tekst blz. 124 en 125</a:t>
            </a:r>
          </a:p>
          <a:p>
            <a:pPr eaLnBrk="1" hangingPunct="1"/>
            <a:r>
              <a:rPr lang="nl-NL" dirty="0" smtClean="0"/>
              <a:t>Bekijk de afbeeldingen daarbij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Het grootste organisme op aarde is één schimmel!</a:t>
            </a:r>
          </a:p>
          <a:p>
            <a:pPr eaLnBrk="1" hangingPunct="1">
              <a:buFont typeface="Arial" charset="0"/>
              <a:buNone/>
            </a:pPr>
            <a:r>
              <a:rPr lang="nl-NL" dirty="0" smtClean="0"/>
              <a:t>		</a:t>
            </a:r>
          </a:p>
          <a:p>
            <a:pPr eaLnBrk="1" hangingPunct="1"/>
            <a:endParaRPr lang="nl-NL" dirty="0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985963"/>
            <a:ext cx="2338388" cy="2960687"/>
          </a:xfrm>
        </p:spPr>
      </p:pic>
    </p:spTree>
    <p:extLst>
      <p:ext uri="{BB962C8B-B14F-4D97-AF65-F5344CB8AC3E}">
        <p14:creationId xmlns:p14="http://schemas.microsoft.com/office/powerpoint/2010/main" val="4238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Planten</a:t>
            </a:r>
          </a:p>
        </p:txBody>
      </p:sp>
      <p:sp>
        <p:nvSpPr>
          <p:cNvPr id="2150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dirty="0" smtClean="0"/>
              <a:t>Cellen </a:t>
            </a:r>
            <a:r>
              <a:rPr lang="nl-NL" dirty="0" smtClean="0">
                <a:solidFill>
                  <a:srgbClr val="FF0000"/>
                </a:solidFill>
              </a:rPr>
              <a:t>10-100 µm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Auto</a:t>
            </a:r>
            <a:r>
              <a:rPr lang="nl-NL" dirty="0" smtClean="0"/>
              <a:t>troof (bladgroen).</a:t>
            </a:r>
          </a:p>
          <a:p>
            <a:pPr eaLnBrk="1" hangingPunct="1"/>
            <a:r>
              <a:rPr lang="nl-NL" dirty="0" smtClean="0"/>
              <a:t>Celkern.</a:t>
            </a:r>
          </a:p>
          <a:p>
            <a:pPr eaLnBrk="1" hangingPunct="1"/>
            <a:r>
              <a:rPr lang="nl-NL" dirty="0" smtClean="0"/>
              <a:t>Celwand (bestaan meestal uit cellulose)</a:t>
            </a:r>
          </a:p>
          <a:p>
            <a:pPr eaLnBrk="1" hangingPunct="1"/>
            <a:r>
              <a:rPr lang="nl-NL" dirty="0" err="1" smtClean="0"/>
              <a:t>Plastiden</a:t>
            </a:r>
            <a:r>
              <a:rPr lang="nl-NL" dirty="0" smtClean="0"/>
              <a:t> (bladgroen-, kleur- en zetmeelkorrels.</a:t>
            </a:r>
          </a:p>
          <a:p>
            <a:pPr eaLnBrk="1" hangingPunct="1"/>
            <a:r>
              <a:rPr lang="nl-NL" dirty="0" smtClean="0"/>
              <a:t>Vacuole.</a:t>
            </a:r>
          </a:p>
          <a:p>
            <a:pPr eaLnBrk="1" hangingPunct="1"/>
            <a:r>
              <a:rPr lang="nl-NL" dirty="0" smtClean="0"/>
              <a:t>Turgor.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21508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dirty="0" smtClean="0"/>
              <a:t>FOTOSYNTHESE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Onderverdeling in 5 groepen (stammen):</a:t>
            </a:r>
          </a:p>
          <a:p>
            <a:pPr eaLnBrk="1" hangingPunct="1"/>
            <a:r>
              <a:rPr lang="nl-NL" dirty="0" smtClean="0"/>
              <a:t>Wieren (algen)</a:t>
            </a:r>
          </a:p>
          <a:p>
            <a:pPr eaLnBrk="1" hangingPunct="1"/>
            <a:r>
              <a:rPr lang="nl-NL" dirty="0" smtClean="0"/>
              <a:t>Mossen</a:t>
            </a:r>
          </a:p>
          <a:p>
            <a:pPr eaLnBrk="1" hangingPunct="1"/>
            <a:r>
              <a:rPr lang="nl-NL" dirty="0" smtClean="0"/>
              <a:t>Paardenstaarten</a:t>
            </a:r>
          </a:p>
          <a:p>
            <a:pPr eaLnBrk="1" hangingPunct="1"/>
            <a:r>
              <a:rPr lang="nl-NL" dirty="0" smtClean="0"/>
              <a:t>Varens</a:t>
            </a:r>
          </a:p>
          <a:p>
            <a:pPr eaLnBrk="1" hangingPunct="1"/>
            <a:r>
              <a:rPr lang="nl-NL" dirty="0" smtClean="0"/>
              <a:t>Zaadplanten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Van eenvoudig naar ingewikkeld.</a:t>
            </a:r>
          </a:p>
        </p:txBody>
      </p:sp>
      <p:pic>
        <p:nvPicPr>
          <p:cNvPr id="22531" name="Picture 4" descr="H:\DATA\FOTO'S 3 START PP'S\P1000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565400"/>
            <a:ext cx="2946400" cy="2628900"/>
          </a:xfrm>
        </p:spPr>
      </p:pic>
      <p:pic>
        <p:nvPicPr>
          <p:cNvPr id="22532" name="Picture 2" descr="H:\DATA\FOTO'S 3 START PP'S\P100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29511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:\DATA\FOTO'S 3 START PP'S\P100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221163"/>
            <a:ext cx="28448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Mossen</a:t>
            </a:r>
          </a:p>
        </p:txBody>
      </p:sp>
      <p:pic>
        <p:nvPicPr>
          <p:cNvPr id="23555" name="Picture 2" descr="H:\DATA\FOTO'S 3 START PP'S\P1000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349500"/>
            <a:ext cx="3455987" cy="3455988"/>
          </a:xfrm>
        </p:spPr>
      </p:pic>
      <p:pic>
        <p:nvPicPr>
          <p:cNvPr id="23556" name="Picture 2" descr="H:\DATA\FOTO'S 3 START PP'S\P100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911475"/>
            <a:ext cx="37449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Paardenstaarten</a:t>
            </a:r>
          </a:p>
        </p:txBody>
      </p:sp>
      <p:pic>
        <p:nvPicPr>
          <p:cNvPr id="24579" name="Picture 2" descr="H:\DATA\FOTO'S 3 START PP'S\P10008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477963"/>
            <a:ext cx="6237287" cy="4637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ZAADPLANTEN:</a:t>
            </a:r>
            <a:br>
              <a:rPr lang="en-US" dirty="0" smtClean="0"/>
            </a:br>
            <a:r>
              <a:rPr lang="en-US" dirty="0" err="1" smtClean="0"/>
              <a:t>Naaktzadigen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bedektzadigen</a:t>
            </a:r>
            <a:endParaRPr lang="nl-NL" dirty="0" smtClean="0"/>
          </a:p>
        </p:txBody>
      </p:sp>
      <p:pic>
        <p:nvPicPr>
          <p:cNvPr id="25603" name="Picture 2" descr="H:\DATA\FOTO'S 3 START PP'S\P1000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3455987" cy="2592387"/>
          </a:xfrm>
        </p:spPr>
      </p:pic>
      <p:pic>
        <p:nvPicPr>
          <p:cNvPr id="25604" name="Picture 2" descr="H:\DATA\FOTO'S 3 START PP'S\P100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557338"/>
            <a:ext cx="328453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:\DATA\FOTO'S 3 START PP'S\P1000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21163"/>
            <a:ext cx="338455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Dieren</a:t>
            </a:r>
          </a:p>
        </p:txBody>
      </p:sp>
      <p:sp>
        <p:nvSpPr>
          <p:cNvPr id="26627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nl-NL" dirty="0" smtClean="0"/>
              <a:t>Cellen </a:t>
            </a:r>
            <a:r>
              <a:rPr lang="nl-NL" dirty="0" smtClean="0">
                <a:solidFill>
                  <a:srgbClr val="FF0000"/>
                </a:solidFill>
              </a:rPr>
              <a:t>10-100 µm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err="1" smtClean="0">
                <a:solidFill>
                  <a:srgbClr val="FF0000"/>
                </a:solidFill>
              </a:rPr>
              <a:t>Hetero</a:t>
            </a:r>
            <a:r>
              <a:rPr lang="nl-NL" dirty="0" err="1" smtClean="0"/>
              <a:t>troof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/>
              <a:t>Celkern.</a:t>
            </a:r>
          </a:p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Géén celwand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/>
              <a:t>(Géén grote vacuolen)</a:t>
            </a:r>
          </a:p>
          <a:p>
            <a:pPr eaLnBrk="1" hangingPunct="1"/>
            <a:r>
              <a:rPr lang="nl-NL" dirty="0" smtClean="0"/>
              <a:t>Veel dieren zijn</a:t>
            </a:r>
          </a:p>
          <a:p>
            <a:pPr eaLnBrk="1" hangingPunct="1"/>
            <a:r>
              <a:rPr lang="nl-NL" dirty="0" smtClean="0"/>
              <a:t>Bilateraal (2-zijdig) symmetrisch</a:t>
            </a:r>
          </a:p>
          <a:p>
            <a:pPr eaLnBrk="1" hangingPunct="1"/>
            <a:r>
              <a:rPr lang="nl-NL" dirty="0" smtClean="0"/>
              <a:t>Sommigen: asymmetrisch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28775"/>
            <a:ext cx="2633662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7651" name="Picture 2" descr="H:\DATA\FOTO'S 3 START PP'S\P10009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428625"/>
            <a:ext cx="3959225" cy="6215063"/>
          </a:xfrm>
        </p:spPr>
      </p:pic>
      <p:pic>
        <p:nvPicPr>
          <p:cNvPr id="27652" name="Picture 4" descr="H:\DATA\FOTO'S 3 START PP'S\P1000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428625"/>
            <a:ext cx="3887787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236</Words>
  <Application>Microsoft Office PowerPoint</Application>
  <PresentationFormat>Diavoorstelling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Office-thema</vt:lpstr>
      <vt:lpstr>EUKARYOTEN: Schimmels.</vt:lpstr>
      <vt:lpstr>Schimmels en hun bouw.</vt:lpstr>
      <vt:lpstr>Planten</vt:lpstr>
      <vt:lpstr>Van eenvoudig naar ingewikkeld.</vt:lpstr>
      <vt:lpstr>Mossen</vt:lpstr>
      <vt:lpstr>Paardenstaarten</vt:lpstr>
      <vt:lpstr>ZAADPLANTEN: Naaktzadigen en bedektzadigen</vt:lpstr>
      <vt:lpstr>Dieren</vt:lpstr>
      <vt:lpstr>PowerPoint-presentatie</vt:lpstr>
      <vt:lpstr>INDELING DIERENRIJK</vt:lpstr>
      <vt:lpstr>Eencellige dieren en geleedpotigen</vt:lpstr>
      <vt:lpstr>Metamorfose.</vt:lpstr>
      <vt:lpstr>Metamorfose-2</vt:lpstr>
      <vt:lpstr>Gewervelden steeds ingewikkelder.</vt:lpstr>
      <vt:lpstr>Virussen.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</dc:title>
  <dc:creator>Ria</dc:creator>
  <cp:lastModifiedBy>Bertus Herman</cp:lastModifiedBy>
  <cp:revision>3</cp:revision>
  <dcterms:created xsi:type="dcterms:W3CDTF">2013-09-30T17:09:24Z</dcterms:created>
  <dcterms:modified xsi:type="dcterms:W3CDTF">2017-05-29T18:09:45Z</dcterms:modified>
</cp:coreProperties>
</file>